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2292480" y="1768680"/>
            <a:ext cx="5494680" cy="4384080"/>
          </a:xfrm>
          <a:prstGeom prst="rect">
            <a:avLst/>
          </a:prstGeom>
          <a:ln>
            <a:noFill/>
          </a:ln>
        </p:spPr>
      </p:pic>
      <p:pic>
        <p:nvPicPr>
          <p:cNvPr id="35" name="" descr=""/>
          <p:cNvPicPr/>
          <p:nvPr/>
        </p:nvPicPr>
        <p:blipFill>
          <a:blip r:embed="rId3"/>
          <a:stretch/>
        </p:blipFill>
        <p:spPr>
          <a:xfrm>
            <a:off x="2292480" y="1768680"/>
            <a:ext cx="5494680" cy="438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9"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0" name="PlaceHolder 4"/>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504000" y="176868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6" name="PlaceHolder 5"/>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0" name="" descr=""/>
          <p:cNvPicPr/>
          <p:nvPr/>
        </p:nvPicPr>
        <p:blipFill>
          <a:blip r:embed="rId2"/>
          <a:stretch/>
        </p:blipFill>
        <p:spPr>
          <a:xfrm>
            <a:off x="2292480" y="1768680"/>
            <a:ext cx="5494680" cy="4384080"/>
          </a:xfrm>
          <a:prstGeom prst="rect">
            <a:avLst/>
          </a:prstGeom>
          <a:ln>
            <a:noFill/>
          </a:ln>
        </p:spPr>
      </p:pic>
      <p:pic>
        <p:nvPicPr>
          <p:cNvPr id="71" name="" descr=""/>
          <p:cNvPicPr/>
          <p:nvPr/>
        </p:nvPicPr>
        <p:blipFill>
          <a:blip r:embed="rId3"/>
          <a:stretch/>
        </p:blipFill>
        <p:spPr>
          <a:xfrm>
            <a:off x="2292480" y="1768680"/>
            <a:ext cx="5494680" cy="43840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1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7" Type="http://schemas.openxmlformats.org/officeDocument/2006/relationships/image" Target="../media/image34.png"/><Relationship Id="rId18" Type="http://schemas.openxmlformats.org/officeDocument/2006/relationships/image" Target="../media/image35.png"/><Relationship Id="rId19" Type="http://schemas.openxmlformats.org/officeDocument/2006/relationships/image" Target="../media/image36.png"/><Relationship Id="rId20" Type="http://schemas.openxmlformats.org/officeDocument/2006/relationships/image" Target="../media/image37.png"/><Relationship Id="rId21" Type="http://schemas.openxmlformats.org/officeDocument/2006/relationships/image" Target="../media/image38.png"/><Relationship Id="rId22" Type="http://schemas.openxmlformats.org/officeDocument/2006/relationships/image" Target="../media/image39.png"/><Relationship Id="rId23" Type="http://schemas.openxmlformats.org/officeDocument/2006/relationships/image" Target="../media/image40.png"/><Relationship Id="rId24" Type="http://schemas.openxmlformats.org/officeDocument/2006/relationships/image" Target="../media/image41.png"/><Relationship Id="rId25"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hyperlink" Target="http://www.aprs.org/" TargetMode="External"/><Relationship Id="rId2" Type="http://schemas.openxmlformats.org/officeDocument/2006/relationships/hyperlink" Target="http://www.aprs.org/APRS-docs/ARTICLES.TXT" TargetMode="External"/><Relationship Id="rId3" Type="http://schemas.openxmlformats.org/officeDocument/2006/relationships/hyperlink" Target="https://en.wikipedia.org/wiki/Automatic_Packet_Reporting_System" TargetMode="External"/><Relationship Id="rId4" Type="http://schemas.openxmlformats.org/officeDocument/2006/relationships/hyperlink" Target="http://info.aprs.net/index.php?title=Main_Page" TargetMode="External"/><Relationship Id="rId5" Type="http://schemas.openxmlformats.org/officeDocument/2006/relationships/hyperlink" Target="http://www.findu.com/" TargetMode="External"/><Relationship Id="rId6" Type="http://schemas.openxmlformats.org/officeDocument/2006/relationships/hyperlink" Target="https://aprs.fi/" TargetMode="External"/><Relationship Id="rId7"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hyperlink" Target="http://www.aprs-is.net/clientsoftware.aspx" TargetMode="External"/><Relationship Id="rId2" Type="http://schemas.openxmlformats.org/officeDocument/2006/relationships/hyperlink" Target="http://info.aprs.net/index.php?title=Software" TargetMode="External"/><Relationship Id="rId3" Type="http://schemas.openxmlformats.org/officeDocument/2006/relationships/hyperlink" Target="http://aprsisce.wikidot.com/" TargetMode="External"/><Relationship Id="rId4" Type="http://schemas.openxmlformats.org/officeDocument/2006/relationships/hyperlink" Target="http://www.ui-view.net/" TargetMode="External"/><Relationship Id="rId5" Type="http://schemas.openxmlformats.org/officeDocument/2006/relationships/hyperlink" Target="http://xastir.org/index.php/Main_Page" TargetMode="External"/><Relationship Id="rId6"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Arial"/>
                <a:ea typeface="DejaVu Sans"/>
              </a:rPr>
              <a:t>Using APRS</a:t>
            </a:r>
            <a:endParaRPr b="0" lang="en-US" sz="1800" spc="-1" strike="noStrike">
              <a:solidFill>
                <a:srgbClr val="000000"/>
              </a:solidFill>
              <a:uFill>
                <a:solidFill>
                  <a:srgbClr val="ffffff"/>
                </a:solidFill>
              </a:uFill>
              <a:latin typeface="Arial"/>
            </a:endParaRPr>
          </a:p>
        </p:txBody>
      </p:sp>
      <p:sp>
        <p:nvSpPr>
          <p:cNvPr id="73" name="CustomShape 2"/>
          <p:cNvSpPr/>
          <p:nvPr/>
        </p:nvSpPr>
        <p:spPr>
          <a:xfrm>
            <a:off x="438120" y="1769040"/>
            <a:ext cx="9070200" cy="4383000"/>
          </a:xfrm>
          <a:prstGeom prst="rect">
            <a:avLst/>
          </a:prstGeom>
          <a:noFill/>
          <a:ln>
            <a:noFill/>
          </a:ln>
        </p:spPr>
        <p:style>
          <a:lnRef idx="0"/>
          <a:fillRef idx="0"/>
          <a:effectRef idx="0"/>
          <a:fontRef idx="minor"/>
        </p:style>
        <p:txBody>
          <a:bodyPr lIns="0" rIns="0" tIns="0" bIns="0"/>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marL="108720" algn="ctr">
              <a:lnSpc>
                <a:spcPct val="100000"/>
              </a:lnSpc>
            </a:pP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108720" algn="ctr">
              <a:lnSpc>
                <a:spcPct val="100000"/>
              </a:lnSpc>
            </a:pP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3200" spc="-1" strike="noStrike">
                <a:solidFill>
                  <a:srgbClr val="000000"/>
                </a:solidFill>
                <a:uFill>
                  <a:solidFill>
                    <a:srgbClr val="ffffff"/>
                  </a:solidFill>
                </a:uFill>
                <a:latin typeface="Arial"/>
                <a:ea typeface="DejaVu Sans"/>
              </a:rPr>
              <a:t>Randy Allen, KAØAZS</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2000" spc="-1" strike="noStrike">
                <a:solidFill>
                  <a:srgbClr val="000000"/>
                </a:solidFill>
                <a:uFill>
                  <a:solidFill>
                    <a:srgbClr val="ffffff"/>
                  </a:solidFill>
                </a:uFill>
                <a:latin typeface="Arial"/>
                <a:ea typeface="DejaVu Sans"/>
              </a:rPr>
              <a:t>Presentation developed by </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2000" spc="-1" strike="noStrike">
                <a:solidFill>
                  <a:srgbClr val="000000"/>
                </a:solidFill>
                <a:uFill>
                  <a:solidFill>
                    <a:srgbClr val="ffffff"/>
                  </a:solidFill>
                </a:uFill>
                <a:latin typeface="Arial"/>
                <a:ea typeface="DejaVu Sans"/>
              </a:rPr>
              <a:t>Randy Allen, KAØAZS </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2000" spc="-1" strike="noStrike">
                <a:solidFill>
                  <a:srgbClr val="000000"/>
                </a:solidFill>
                <a:uFill>
                  <a:solidFill>
                    <a:srgbClr val="ffffff"/>
                  </a:solidFill>
                </a:uFill>
                <a:latin typeface="Arial"/>
                <a:ea typeface="DejaVu Sans"/>
              </a:rPr>
              <a:t>and </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2000" spc="-1" strike="noStrike">
                <a:solidFill>
                  <a:srgbClr val="000000"/>
                </a:solidFill>
                <a:uFill>
                  <a:solidFill>
                    <a:srgbClr val="ffffff"/>
                  </a:solidFill>
                </a:uFill>
                <a:latin typeface="Arial"/>
                <a:ea typeface="DejaVu Sans"/>
              </a:rPr>
              <a:t>Bill Taylor, AC8AA</a:t>
            </a:r>
            <a:endParaRPr b="0" lang="en-US" sz="1800" spc="-1" strike="noStrike">
              <a:solidFill>
                <a:srgbClr val="000000"/>
              </a:solidFill>
              <a:uFill>
                <a:solidFill>
                  <a:srgbClr val="ffffff"/>
                </a:solidFill>
              </a:uFill>
              <a:latin typeface="Arial"/>
            </a:endParaRPr>
          </a:p>
        </p:txBody>
      </p:sp>
      <p:pic>
        <p:nvPicPr>
          <p:cNvPr id="74" name="" descr=""/>
          <p:cNvPicPr/>
          <p:nvPr/>
        </p:nvPicPr>
        <p:blipFill>
          <a:blip r:embed="rId1"/>
          <a:stretch/>
        </p:blipFill>
        <p:spPr>
          <a:xfrm>
            <a:off x="2926080" y="1735200"/>
            <a:ext cx="3844800" cy="19216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buClr>
                <a:srgbClr val="000000"/>
              </a:buClr>
              <a:buSzPct val="45000"/>
              <a:buFont typeface="Wingdings" charset="2"/>
              <a:buChar char=""/>
            </a:pPr>
            <a:r>
              <a:rPr b="0" lang="en-US" sz="4400" spc="-1" strike="noStrike">
                <a:solidFill>
                  <a:srgbClr val="000000"/>
                </a:solidFill>
                <a:uFill>
                  <a:solidFill>
                    <a:srgbClr val="ffffff"/>
                  </a:solidFill>
                </a:uFill>
                <a:latin typeface="Arial"/>
                <a:ea typeface="DejaVu Sans"/>
              </a:rPr>
              <a:t>CONCEPT</a:t>
            </a:r>
            <a:endParaRPr b="0" lang="en-US" sz="1800" spc="-1" strike="noStrike">
              <a:solidFill>
                <a:srgbClr val="000000"/>
              </a:solidFill>
              <a:uFill>
                <a:solidFill>
                  <a:srgbClr val="ffffff"/>
                </a:solidFill>
              </a:uFill>
              <a:latin typeface="Arial"/>
            </a:endParaRPr>
          </a:p>
        </p:txBody>
      </p:sp>
      <p:sp>
        <p:nvSpPr>
          <p:cNvPr id="99"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Information is refreshed redundantly but at a decaying rate so that old information is updated less frequently than new info. </a:t>
            </a:r>
            <a:endParaRPr b="0" lang="en-US"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CONCEPT</a:t>
            </a:r>
            <a:endParaRPr b="0" lang="en-US" sz="1800" spc="-1" strike="noStrike">
              <a:solidFill>
                <a:srgbClr val="000000"/>
              </a:solidFill>
              <a:uFill>
                <a:solidFill>
                  <a:srgbClr val="ffffff"/>
                </a:solidFill>
              </a:uFill>
              <a:latin typeface="Arial"/>
            </a:endParaRPr>
          </a:p>
        </p:txBody>
      </p:sp>
      <p:sp>
        <p:nvSpPr>
          <p:cNvPr id="101"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pPr>
            <a:r>
              <a:rPr b="0" lang="en-US" sz="3200" spc="-1" strike="noStrike">
                <a:solidFill>
                  <a:srgbClr val="000000"/>
                </a:solidFill>
                <a:uFill>
                  <a:solidFill>
                    <a:srgbClr val="ffffff"/>
                  </a:solidFill>
                </a:uFill>
                <a:latin typeface="Arial"/>
                <a:ea typeface="DejaVu Sans"/>
              </a:rPr>
              <a:t>Since the primary objective is consistent exchange of information between everyone, APRS establishes standard formats for the transmission of POSITION, STATUS, MESSAGES, and QUERIES.</a:t>
            </a:r>
            <a:endParaRPr b="0" lang="en-US" sz="1800" spc="-1" strike="noStrike">
              <a:solidFill>
                <a:srgbClr val="000000"/>
              </a:solidFill>
              <a:uFill>
                <a:solidFill>
                  <a:srgbClr val="ffffff"/>
                </a:solidFill>
              </a:uFill>
              <a:latin typeface="Arial"/>
            </a:endParaRPr>
          </a:p>
        </p:txBody>
      </p:sp>
      <p:pic>
        <p:nvPicPr>
          <p:cNvPr id="102" name="" descr=""/>
          <p:cNvPicPr/>
          <p:nvPr/>
        </p:nvPicPr>
        <p:blipFill>
          <a:blip r:embed="rId1"/>
          <a:stretch/>
        </p:blipFill>
        <p:spPr>
          <a:xfrm>
            <a:off x="2926080" y="4401360"/>
            <a:ext cx="4662000" cy="309528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CONCEPT</a:t>
            </a:r>
            <a:endParaRPr b="0" lang="en-US" sz="1800" spc="-1" strike="noStrike">
              <a:solidFill>
                <a:srgbClr val="000000"/>
              </a:solidFill>
              <a:uFill>
                <a:solidFill>
                  <a:srgbClr val="ffffff"/>
                </a:solidFill>
              </a:uFill>
              <a:latin typeface="Arial"/>
            </a:endParaRPr>
          </a:p>
        </p:txBody>
      </p:sp>
      <p:sp>
        <p:nvSpPr>
          <p:cNvPr id="104"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pPr>
            <a:r>
              <a:rPr b="0" lang="en-US" sz="3200" spc="-1" strike="noStrike">
                <a:solidFill>
                  <a:srgbClr val="000000"/>
                </a:solidFill>
                <a:uFill>
                  <a:solidFill>
                    <a:srgbClr val="ffffff"/>
                  </a:solidFill>
                </a:uFill>
                <a:latin typeface="Arial"/>
                <a:ea typeface="DejaVu Sans"/>
              </a:rPr>
              <a:t>It also establishes guidelines for display so that users of different systems will still see the same consistent information displayed in a consistent manner (independent of the particular display or mapping system in use)</a:t>
            </a:r>
            <a:endParaRPr b="0" lang="en-US" sz="1800" spc="-1" strike="noStrike">
              <a:solidFill>
                <a:srgbClr val="000000"/>
              </a:solidFill>
              <a:uFill>
                <a:solidFill>
                  <a:srgbClr val="ffffff"/>
                </a:solidFill>
              </a:uFill>
              <a:latin typeface="Arial"/>
            </a:endParaRPr>
          </a:p>
          <a:p>
            <a:pPr marL="432000" indent="-322560">
              <a:lnSpc>
                <a:spcPct val="100000"/>
              </a:lnSpc>
            </a:pPr>
            <a:r>
              <a:rPr b="0" lang="en-US" sz="2400" spc="-1" strike="noStrike">
                <a:solidFill>
                  <a:srgbClr val="000000"/>
                </a:solidFill>
                <a:uFill>
                  <a:solidFill>
                    <a:srgbClr val="ffffff"/>
                  </a:solidFill>
                </a:uFill>
                <a:latin typeface="Arial"/>
                <a:ea typeface="DejaVu Sans"/>
              </a:rPr>
              <a:t>Xastir (Linux)                              APRSIS32/CE (Windows)</a:t>
            </a: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pic>
        <p:nvPicPr>
          <p:cNvPr id="105" name="" descr=""/>
          <p:cNvPicPr/>
          <p:nvPr/>
        </p:nvPicPr>
        <p:blipFill>
          <a:blip r:embed="rId1"/>
          <a:stretch/>
        </p:blipFill>
        <p:spPr>
          <a:xfrm>
            <a:off x="568080" y="4719240"/>
            <a:ext cx="3545280" cy="2228760"/>
          </a:xfrm>
          <a:prstGeom prst="rect">
            <a:avLst/>
          </a:prstGeom>
          <a:ln>
            <a:noFill/>
          </a:ln>
        </p:spPr>
      </p:pic>
      <p:pic>
        <p:nvPicPr>
          <p:cNvPr id="106" name="" descr=""/>
          <p:cNvPicPr/>
          <p:nvPr/>
        </p:nvPicPr>
        <p:blipFill>
          <a:blip r:embed="rId2"/>
          <a:stretch/>
        </p:blipFill>
        <p:spPr>
          <a:xfrm>
            <a:off x="5029200" y="4663440"/>
            <a:ext cx="4021920" cy="233748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HOW IT WORKS</a:t>
            </a:r>
            <a:endParaRPr b="0" lang="en-US" sz="1800" spc="-1" strike="noStrike">
              <a:solidFill>
                <a:srgbClr val="000000"/>
              </a:solidFill>
              <a:uFill>
                <a:solidFill>
                  <a:srgbClr val="ffffff"/>
                </a:solidFill>
              </a:uFill>
              <a:latin typeface="Arial"/>
            </a:endParaRPr>
          </a:p>
        </p:txBody>
      </p:sp>
      <p:sp>
        <p:nvSpPr>
          <p:cNvPr id="108"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pPr>
            <a:r>
              <a:rPr b="0" lang="en-US" sz="3200" spc="-1" strike="noStrike">
                <a:solidFill>
                  <a:srgbClr val="000000"/>
                </a:solidFill>
                <a:uFill>
                  <a:solidFill>
                    <a:srgbClr val="ffffff"/>
                  </a:solidFill>
                </a:uFill>
                <a:latin typeface="Arial"/>
                <a:ea typeface="DejaVu Sans"/>
              </a:rPr>
              <a:t>APRS turns packet radio into a real-time tactical communications and display system for emergencies and public service applications (and global communications). </a:t>
            </a:r>
            <a:endParaRPr b="0" lang="en-US"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HOW IT WORKS</a:t>
            </a:r>
            <a:endParaRPr b="0" lang="en-US" sz="1800" spc="-1" strike="noStrike">
              <a:solidFill>
                <a:srgbClr val="000000"/>
              </a:solidFill>
              <a:uFill>
                <a:solidFill>
                  <a:srgbClr val="ffffff"/>
                </a:solidFill>
              </a:uFill>
              <a:latin typeface="Arial"/>
            </a:endParaRPr>
          </a:p>
        </p:txBody>
      </p:sp>
      <p:sp>
        <p:nvSpPr>
          <p:cNvPr id="110"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APRS provides universal connectivity to all stations in the net by avoiding the complexity and limitations of a connected network.</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 </a:t>
            </a:r>
            <a:r>
              <a:rPr b="0" lang="en-US" sz="3200" spc="-1" strike="noStrike">
                <a:solidFill>
                  <a:srgbClr val="000000"/>
                </a:solidFill>
                <a:uFill>
                  <a:solidFill>
                    <a:srgbClr val="ffffff"/>
                  </a:solidFill>
                </a:uFill>
                <a:latin typeface="Arial"/>
                <a:ea typeface="DejaVu Sans"/>
              </a:rPr>
              <a:t>It permits any number of stations to exchange data just like voice users would on a voice net.</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 </a:t>
            </a:r>
            <a:r>
              <a:rPr b="0" lang="en-US" sz="3200" spc="-1" strike="noStrike">
                <a:solidFill>
                  <a:srgbClr val="000000"/>
                </a:solidFill>
                <a:uFill>
                  <a:solidFill>
                    <a:srgbClr val="ffffff"/>
                  </a:solidFill>
                </a:uFill>
                <a:latin typeface="Arial"/>
                <a:ea typeface="DejaVu Sans"/>
              </a:rPr>
              <a:t>Any station that has information to contribute simply sends it, and all stations receive it and log it.</a:t>
            </a:r>
            <a:endParaRPr b="0" lang="en-US"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HOW IT WORKS</a:t>
            </a:r>
            <a:endParaRPr b="0" lang="en-US" sz="1800" spc="-1" strike="noStrike">
              <a:solidFill>
                <a:srgbClr val="000000"/>
              </a:solidFill>
              <a:uFill>
                <a:solidFill>
                  <a:srgbClr val="ffffff"/>
                </a:solidFill>
              </a:uFill>
              <a:latin typeface="Arial"/>
            </a:endParaRPr>
          </a:p>
        </p:txBody>
      </p:sp>
      <p:sp>
        <p:nvSpPr>
          <p:cNvPr id="112"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pPr>
            <a:r>
              <a:rPr b="0" lang="en-US" sz="3200" spc="-1" strike="noStrike">
                <a:solidFill>
                  <a:srgbClr val="000000"/>
                </a:solidFill>
                <a:uFill>
                  <a:solidFill>
                    <a:srgbClr val="ffffff"/>
                  </a:solidFill>
                </a:uFill>
                <a:latin typeface="Arial"/>
                <a:ea typeface="DejaVu Sans"/>
              </a:rPr>
              <a:t>APRS recognizes that one of the greatest real-time needs at any special event or emergency is the tracking of key assets using packets containing call sign, icon, messages, QSO frequency monitored and much more. </a:t>
            </a:r>
            <a:endParaRPr b="0" lang="en-US" sz="1800" spc="-1" strike="noStrike">
              <a:solidFill>
                <a:srgbClr val="000000"/>
              </a:solidFill>
              <a:uFill>
                <a:solidFill>
                  <a:srgbClr val="ffffff"/>
                </a:solidFill>
              </a:uFill>
              <a:latin typeface="Arial"/>
            </a:endParaRPr>
          </a:p>
        </p:txBody>
      </p:sp>
      <p:pic>
        <p:nvPicPr>
          <p:cNvPr id="113" name="" descr=""/>
          <p:cNvPicPr/>
          <p:nvPr/>
        </p:nvPicPr>
        <p:blipFill>
          <a:blip r:embed="rId1"/>
          <a:stretch/>
        </p:blipFill>
        <p:spPr>
          <a:xfrm>
            <a:off x="3383280" y="4389120"/>
            <a:ext cx="3094200" cy="262764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HOW IT WORKS</a:t>
            </a:r>
            <a:endParaRPr b="0" lang="en-US" sz="1800" spc="-1" strike="noStrike">
              <a:solidFill>
                <a:srgbClr val="000000"/>
              </a:solidFill>
              <a:uFill>
                <a:solidFill>
                  <a:srgbClr val="ffffff"/>
                </a:solidFill>
              </a:uFill>
              <a:latin typeface="Arial"/>
            </a:endParaRPr>
          </a:p>
        </p:txBody>
      </p:sp>
      <p:sp>
        <p:nvSpPr>
          <p:cNvPr id="115"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Where is the Event Leader?</a:t>
            </a:r>
            <a:endParaRPr b="0" lang="en-US" sz="1800" spc="-1" strike="noStrike">
              <a:solidFill>
                <a:srgbClr val="000000"/>
              </a:solidFill>
              <a:uFill>
                <a:solidFill>
                  <a:srgbClr val="ffffff"/>
                </a:solidFill>
              </a:uFill>
              <a:latin typeface="Arial"/>
            </a:endParaRPr>
          </a:p>
          <a:p>
            <a:pPr marL="432000" indent="-322560">
              <a:lnSpc>
                <a:spcPct val="100000"/>
              </a:lnSpc>
            </a:pP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Where are the emergency vehicles?</a:t>
            </a:r>
            <a:endParaRPr b="0" lang="en-US" sz="1800" spc="-1" strike="noStrike">
              <a:solidFill>
                <a:srgbClr val="000000"/>
              </a:solidFill>
              <a:uFill>
                <a:solidFill>
                  <a:srgbClr val="ffffff"/>
                </a:solidFill>
              </a:uFill>
              <a:latin typeface="Arial"/>
            </a:endParaRPr>
          </a:p>
          <a:p>
            <a:pPr marL="432000" indent="-322560">
              <a:lnSpc>
                <a:spcPct val="100000"/>
              </a:lnSpc>
            </a:pP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What's the Weather at various points in the area? </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To answer these questions, APRS transmits and captures the location and status of all stations.</a:t>
            </a:r>
            <a:endParaRPr b="0" lang="en-US"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HOW IT WORKS</a:t>
            </a:r>
            <a:endParaRPr b="0" lang="en-US" sz="1800" spc="-1" strike="noStrike">
              <a:solidFill>
                <a:srgbClr val="000000"/>
              </a:solidFill>
              <a:uFill>
                <a:solidFill>
                  <a:srgbClr val="ffffff"/>
                </a:solidFill>
              </a:uFill>
              <a:latin typeface="Arial"/>
            </a:endParaRPr>
          </a:p>
        </p:txBody>
      </p:sp>
      <p:sp>
        <p:nvSpPr>
          <p:cNvPr id="117"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It can be used over any 2-way radio system including HAM, CB, Marine Band, etc.</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On VHF, APRS is on 144.39 MHz throughout the North American Continent.</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Other countries use other frequencies. Check locally</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On HF, APRS uses 10.1 MHz USB on 30 Meters</a:t>
            </a:r>
            <a:endParaRPr b="0" lang="en-US"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APPLICATIONS OF APRS</a:t>
            </a:r>
            <a:endParaRPr b="0" lang="en-US" sz="1800" spc="-1" strike="noStrike">
              <a:solidFill>
                <a:srgbClr val="000000"/>
              </a:solidFill>
              <a:uFill>
                <a:solidFill>
                  <a:srgbClr val="ffffff"/>
                </a:solidFill>
              </a:uFill>
              <a:latin typeface="Arial"/>
            </a:endParaRPr>
          </a:p>
        </p:txBody>
      </p:sp>
      <p:sp>
        <p:nvSpPr>
          <p:cNvPr id="119"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public service events</a:t>
            </a: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emergencies</a:t>
            </a: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weather nets</a:t>
            </a: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direction finding</a:t>
            </a: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fox hunting</a:t>
            </a: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plotting satellite contacts</a:t>
            </a: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monitoring DX clusters.</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APPLICATIONS OF APRS</a:t>
            </a:r>
            <a:endParaRPr b="0" lang="en-US" sz="1800" spc="-1" strike="noStrike">
              <a:solidFill>
                <a:srgbClr val="000000"/>
              </a:solidFill>
              <a:uFill>
                <a:solidFill>
                  <a:srgbClr val="ffffff"/>
                </a:solidFill>
              </a:uFill>
              <a:latin typeface="Arial"/>
            </a:endParaRPr>
          </a:p>
        </p:txBody>
      </p:sp>
      <p:sp>
        <p:nvSpPr>
          <p:cNvPr id="121"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pPr>
            <a:r>
              <a:rPr b="0" lang="en-US" sz="3200" spc="-1" strike="noStrike">
                <a:solidFill>
                  <a:srgbClr val="000000"/>
                </a:solidFill>
                <a:uFill>
                  <a:solidFill>
                    <a:srgbClr val="ffffff"/>
                  </a:solidFill>
                </a:uFill>
                <a:latin typeface="Arial"/>
                <a:ea typeface="DejaVu Sans"/>
              </a:rPr>
              <a:t>Many hams put APRS in their cars and let it run most of the time. Using it this way can allow someone to track your progress on a trip. While traveling, the Voice Alert CQ mode keeps you in touch with other hams and the other local information features gives the traveling ham information of interest. </a:t>
            </a:r>
            <a:endParaRPr b="0" lang="en-US" sz="1800" spc="-1" strike="noStrike">
              <a:solidFill>
                <a:srgbClr val="000000"/>
              </a:solidFill>
              <a:uFill>
                <a:solidFill>
                  <a:srgbClr val="ffffff"/>
                </a:solidFill>
              </a:uFill>
              <a:latin typeface="Arial"/>
            </a:endParaRPr>
          </a:p>
        </p:txBody>
      </p:sp>
      <p:pic>
        <p:nvPicPr>
          <p:cNvPr id="122" name="" descr=""/>
          <p:cNvPicPr/>
          <p:nvPr/>
        </p:nvPicPr>
        <p:blipFill>
          <a:blip r:embed="rId1"/>
          <a:stretch/>
        </p:blipFill>
        <p:spPr>
          <a:xfrm>
            <a:off x="3474720" y="5191920"/>
            <a:ext cx="2833920" cy="212256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Arial"/>
                <a:ea typeface="DejaVu Sans"/>
              </a:rPr>
              <a:t>Focus on RF</a:t>
            </a:r>
            <a:endParaRPr b="0" lang="en-US" sz="1800" spc="-1" strike="noStrike">
              <a:solidFill>
                <a:srgbClr val="000000"/>
              </a:solidFill>
              <a:uFill>
                <a:solidFill>
                  <a:srgbClr val="ffffff"/>
                </a:solidFill>
              </a:uFill>
              <a:latin typeface="Arial"/>
            </a:endParaRPr>
          </a:p>
        </p:txBody>
      </p:sp>
      <p:sp>
        <p:nvSpPr>
          <p:cNvPr id="76"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This presentation will focus on APRS used over amateur analog RF frequencies.</a:t>
            </a: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Digital (D-STAR), Web based and Smart Phone applications are not discussed</a:t>
            </a:r>
            <a:endParaRPr b="0" lang="en-US" sz="1800" spc="-1" strike="noStrike">
              <a:solidFill>
                <a:srgbClr val="000000"/>
              </a:solidFill>
              <a:uFill>
                <a:solidFill>
                  <a:srgbClr val="ffffff"/>
                </a:solidFill>
              </a:uFill>
              <a:latin typeface="Arial"/>
            </a:endParaRPr>
          </a:p>
        </p:txBody>
      </p:sp>
      <p:pic>
        <p:nvPicPr>
          <p:cNvPr id="77" name="" descr=""/>
          <p:cNvPicPr/>
          <p:nvPr/>
        </p:nvPicPr>
        <p:blipFill>
          <a:blip r:embed="rId1"/>
          <a:stretch/>
        </p:blipFill>
        <p:spPr>
          <a:xfrm>
            <a:off x="2468880" y="3840480"/>
            <a:ext cx="2035080" cy="3619440"/>
          </a:xfrm>
          <a:prstGeom prst="rect">
            <a:avLst/>
          </a:prstGeom>
          <a:ln>
            <a:noFill/>
          </a:ln>
        </p:spPr>
      </p:pic>
      <p:pic>
        <p:nvPicPr>
          <p:cNvPr id="78" name="" descr=""/>
          <p:cNvPicPr/>
          <p:nvPr/>
        </p:nvPicPr>
        <p:blipFill>
          <a:blip r:embed="rId2"/>
          <a:stretch/>
        </p:blipFill>
        <p:spPr>
          <a:xfrm>
            <a:off x="6126480" y="3763800"/>
            <a:ext cx="2135160" cy="379476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CONVENTIONS OF APRS</a:t>
            </a:r>
            <a:endParaRPr b="0" lang="en-US" sz="1800" spc="-1" strike="noStrike">
              <a:solidFill>
                <a:srgbClr val="000000"/>
              </a:solidFill>
              <a:uFill>
                <a:solidFill>
                  <a:srgbClr val="ffffff"/>
                </a:solidFill>
              </a:uFill>
              <a:latin typeface="Arial"/>
            </a:endParaRPr>
          </a:p>
        </p:txBody>
      </p:sp>
      <p:sp>
        <p:nvSpPr>
          <p:cNvPr id="124"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Use your own call sign. For a fixed station, this is enough.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The dash number is a Secondary Station ID (SSID) and it allows you to have multiple APRS stations. It can provide a little additional information about your Station, but the standards are rather loose.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Here is a summary of the recommendations:</a:t>
            </a:r>
            <a:endParaRPr b="0" lang="en-US"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3200" spc="-1" strike="noStrike">
                <a:solidFill>
                  <a:srgbClr val="000000"/>
                </a:solidFill>
                <a:uFill>
                  <a:solidFill>
                    <a:srgbClr val="ffffff"/>
                  </a:solidFill>
                </a:uFill>
                <a:latin typeface="Arial"/>
                <a:ea typeface="DejaVu Sans"/>
              </a:rPr>
              <a:t>CONVENTIONS OF APRS</a:t>
            </a:r>
            <a:endParaRPr b="0" lang="en-US" sz="1800" spc="-1" strike="noStrike">
              <a:solidFill>
                <a:srgbClr val="000000"/>
              </a:solidFill>
              <a:uFill>
                <a:solidFill>
                  <a:srgbClr val="ffffff"/>
                </a:solidFill>
              </a:uFill>
              <a:latin typeface="Arial"/>
            </a:endParaRPr>
          </a:p>
          <a:p>
            <a:pPr marL="216000" indent="-214560" algn="ctr">
              <a:lnSpc>
                <a:spcPct val="100000"/>
              </a:lnSpc>
            </a:pPr>
            <a:r>
              <a:rPr b="0" lang="en-US" sz="2000" spc="-1" strike="noStrike">
                <a:solidFill>
                  <a:srgbClr val="000000"/>
                </a:solidFill>
                <a:uFill>
                  <a:solidFill>
                    <a:srgbClr val="ffffff"/>
                  </a:solidFill>
                </a:uFill>
                <a:latin typeface="Arial"/>
                <a:ea typeface="DejaVu Sans"/>
              </a:rPr>
              <a:t>Note: These are commonly used but may vary by region.</a:t>
            </a:r>
            <a:endParaRPr b="0" lang="en-US" sz="1800" spc="-1" strike="noStrike">
              <a:solidFill>
                <a:srgbClr val="000000"/>
              </a:solidFill>
              <a:uFill>
                <a:solidFill>
                  <a:srgbClr val="ffffff"/>
                </a:solidFill>
              </a:uFill>
              <a:latin typeface="Arial"/>
            </a:endParaRPr>
          </a:p>
        </p:txBody>
      </p:sp>
      <p:sp>
        <p:nvSpPr>
          <p:cNvPr id="126"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-0 Home Station (IGate) (Same as call sign with no SSID)</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-1 Digipeater</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-2 Digipeater #2 [or on 70CM] </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-3 Digipeater #3</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-5 IGate (Not home station)</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-6 is for Satellite Operations</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-7 APRS HT (Originally Kenwood D7 HT)</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-8 is for watercraft</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-9 is for Mobiles  </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-14 is for Truckers</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a:solidFill>
                  <a:srgbClr val="000000"/>
                </a:solidFill>
                <a:uFill>
                  <a:solidFill>
                    <a:srgbClr val="ffffff"/>
                  </a:solidFill>
                </a:uFill>
                <a:latin typeface="Arial"/>
                <a:ea typeface="DejaVu Sans"/>
              </a:rPr>
              <a:t>-15 is for HF</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127" name="" descr=""/>
          <p:cNvPicPr/>
          <p:nvPr/>
        </p:nvPicPr>
        <p:blipFill>
          <a:blip r:embed="rId1"/>
          <a:stretch/>
        </p:blipFill>
        <p:spPr>
          <a:xfrm>
            <a:off x="2532240" y="2061360"/>
            <a:ext cx="300960" cy="406080"/>
          </a:xfrm>
          <a:prstGeom prst="rect">
            <a:avLst/>
          </a:prstGeom>
          <a:ln>
            <a:noFill/>
          </a:ln>
        </p:spPr>
      </p:pic>
      <p:pic>
        <p:nvPicPr>
          <p:cNvPr id="128" name="" descr=""/>
          <p:cNvPicPr/>
          <p:nvPr/>
        </p:nvPicPr>
        <p:blipFill>
          <a:blip r:embed="rId2"/>
          <a:stretch/>
        </p:blipFill>
        <p:spPr>
          <a:xfrm>
            <a:off x="2532240" y="2061360"/>
            <a:ext cx="300960" cy="406080"/>
          </a:xfrm>
          <a:prstGeom prst="rect">
            <a:avLst/>
          </a:prstGeom>
          <a:ln>
            <a:noFill/>
          </a:ln>
        </p:spPr>
      </p:pic>
      <p:pic>
        <p:nvPicPr>
          <p:cNvPr id="129" name="" descr=""/>
          <p:cNvPicPr/>
          <p:nvPr/>
        </p:nvPicPr>
        <p:blipFill>
          <a:blip r:embed="rId3"/>
          <a:stretch/>
        </p:blipFill>
        <p:spPr>
          <a:xfrm>
            <a:off x="2532240" y="2061360"/>
            <a:ext cx="300960" cy="406080"/>
          </a:xfrm>
          <a:prstGeom prst="rect">
            <a:avLst/>
          </a:prstGeom>
          <a:ln>
            <a:noFill/>
          </a:ln>
        </p:spPr>
      </p:pic>
      <p:pic>
        <p:nvPicPr>
          <p:cNvPr id="130" name="" descr=""/>
          <p:cNvPicPr/>
          <p:nvPr/>
        </p:nvPicPr>
        <p:blipFill>
          <a:blip r:embed="rId4"/>
          <a:stretch/>
        </p:blipFill>
        <p:spPr>
          <a:xfrm>
            <a:off x="3307320" y="4566600"/>
            <a:ext cx="532080" cy="370080"/>
          </a:xfrm>
          <a:prstGeom prst="rect">
            <a:avLst/>
          </a:prstGeom>
          <a:ln>
            <a:noFill/>
          </a:ln>
        </p:spPr>
      </p:pic>
      <p:pic>
        <p:nvPicPr>
          <p:cNvPr id="131" name="" descr=""/>
          <p:cNvPicPr/>
          <p:nvPr/>
        </p:nvPicPr>
        <p:blipFill>
          <a:blip r:embed="rId5"/>
          <a:stretch/>
        </p:blipFill>
        <p:spPr>
          <a:xfrm>
            <a:off x="4910040" y="2377440"/>
            <a:ext cx="300960" cy="406080"/>
          </a:xfrm>
          <a:prstGeom prst="rect">
            <a:avLst/>
          </a:prstGeom>
          <a:ln>
            <a:noFill/>
          </a:ln>
        </p:spPr>
      </p:pic>
      <p:pic>
        <p:nvPicPr>
          <p:cNvPr id="132" name="" descr=""/>
          <p:cNvPicPr/>
          <p:nvPr/>
        </p:nvPicPr>
        <p:blipFill>
          <a:blip r:embed="rId6"/>
          <a:stretch/>
        </p:blipFill>
        <p:spPr>
          <a:xfrm>
            <a:off x="3447000" y="2793240"/>
            <a:ext cx="300960" cy="406080"/>
          </a:xfrm>
          <a:prstGeom prst="rect">
            <a:avLst/>
          </a:prstGeom>
          <a:ln>
            <a:noFill/>
          </a:ln>
        </p:spPr>
      </p:pic>
      <p:pic>
        <p:nvPicPr>
          <p:cNvPr id="133" name="" descr=""/>
          <p:cNvPicPr/>
          <p:nvPr/>
        </p:nvPicPr>
        <p:blipFill>
          <a:blip r:embed="rId7"/>
          <a:stretch/>
        </p:blipFill>
        <p:spPr>
          <a:xfrm>
            <a:off x="6303240" y="3740040"/>
            <a:ext cx="408240" cy="465120"/>
          </a:xfrm>
          <a:prstGeom prst="rect">
            <a:avLst/>
          </a:prstGeom>
          <a:ln>
            <a:noFill/>
          </a:ln>
        </p:spPr>
      </p:pic>
      <p:pic>
        <p:nvPicPr>
          <p:cNvPr id="134" name="" descr=""/>
          <p:cNvPicPr/>
          <p:nvPr/>
        </p:nvPicPr>
        <p:blipFill>
          <a:blip r:embed="rId8"/>
          <a:stretch/>
        </p:blipFill>
        <p:spPr>
          <a:xfrm>
            <a:off x="3490200" y="4939200"/>
            <a:ext cx="532080" cy="379440"/>
          </a:xfrm>
          <a:prstGeom prst="rect">
            <a:avLst/>
          </a:prstGeom>
          <a:ln>
            <a:noFill/>
          </a:ln>
        </p:spPr>
      </p:pic>
      <p:pic>
        <p:nvPicPr>
          <p:cNvPr id="135" name="" descr=""/>
          <p:cNvPicPr/>
          <p:nvPr/>
        </p:nvPicPr>
        <p:blipFill>
          <a:blip r:embed="rId9"/>
          <a:stretch/>
        </p:blipFill>
        <p:spPr>
          <a:xfrm>
            <a:off x="3322800" y="4195080"/>
            <a:ext cx="608040" cy="351000"/>
          </a:xfrm>
          <a:prstGeom prst="rect">
            <a:avLst/>
          </a:prstGeom>
          <a:ln>
            <a:noFill/>
          </a:ln>
        </p:spPr>
      </p:pic>
      <p:pic>
        <p:nvPicPr>
          <p:cNvPr id="136" name="" descr=""/>
          <p:cNvPicPr/>
          <p:nvPr/>
        </p:nvPicPr>
        <p:blipFill>
          <a:blip r:embed="rId10"/>
          <a:stretch/>
        </p:blipFill>
        <p:spPr>
          <a:xfrm>
            <a:off x="2651760" y="5212080"/>
            <a:ext cx="532080" cy="570240"/>
          </a:xfrm>
          <a:prstGeom prst="rect">
            <a:avLst/>
          </a:prstGeom>
          <a:ln>
            <a:noFill/>
          </a:ln>
        </p:spPr>
      </p:pic>
      <p:pic>
        <p:nvPicPr>
          <p:cNvPr id="137" name="" descr=""/>
          <p:cNvPicPr/>
          <p:nvPr/>
        </p:nvPicPr>
        <p:blipFill>
          <a:blip r:embed="rId11"/>
          <a:stretch/>
        </p:blipFill>
        <p:spPr>
          <a:xfrm>
            <a:off x="4663440" y="3383280"/>
            <a:ext cx="349200" cy="367920"/>
          </a:xfrm>
          <a:prstGeom prst="rect">
            <a:avLst/>
          </a:prstGeom>
          <a:ln>
            <a:noFill/>
          </a:ln>
        </p:spPr>
      </p:pic>
      <p:pic>
        <p:nvPicPr>
          <p:cNvPr id="138" name="" descr=""/>
          <p:cNvPicPr/>
          <p:nvPr/>
        </p:nvPicPr>
        <p:blipFill>
          <a:blip r:embed="rId12"/>
          <a:stretch/>
        </p:blipFill>
        <p:spPr>
          <a:xfrm>
            <a:off x="8229960" y="1691280"/>
            <a:ext cx="364320" cy="410760"/>
          </a:xfrm>
          <a:prstGeom prst="rect">
            <a:avLst/>
          </a:prstGeom>
          <a:ln>
            <a:noFill/>
          </a:ln>
        </p:spPr>
      </p:pic>
      <p:pic>
        <p:nvPicPr>
          <p:cNvPr id="139" name="" descr=""/>
          <p:cNvPicPr/>
          <p:nvPr/>
        </p:nvPicPr>
        <p:blipFill>
          <a:blip r:embed="rId13"/>
          <a:stretch/>
        </p:blipFill>
        <p:spPr>
          <a:xfrm>
            <a:off x="4456080" y="3108960"/>
            <a:ext cx="389160" cy="312840"/>
          </a:xfrm>
          <a:prstGeom prst="rect">
            <a:avLst/>
          </a:prstGeom>
          <a:ln>
            <a:noFill/>
          </a:ln>
        </p:spPr>
      </p:pic>
      <p:pic>
        <p:nvPicPr>
          <p:cNvPr id="140" name="" descr=""/>
          <p:cNvPicPr/>
          <p:nvPr/>
        </p:nvPicPr>
        <p:blipFill>
          <a:blip r:embed="rId14"/>
          <a:stretch/>
        </p:blipFill>
        <p:spPr>
          <a:xfrm>
            <a:off x="5212080" y="3200400"/>
            <a:ext cx="547200" cy="547200"/>
          </a:xfrm>
          <a:prstGeom prst="rect">
            <a:avLst/>
          </a:prstGeom>
          <a:ln>
            <a:noFill/>
          </a:ln>
        </p:spPr>
      </p:pic>
      <p:pic>
        <p:nvPicPr>
          <p:cNvPr id="141" name="" descr=""/>
          <p:cNvPicPr/>
          <p:nvPr/>
        </p:nvPicPr>
        <p:blipFill>
          <a:blip r:embed="rId15"/>
          <a:stretch/>
        </p:blipFill>
        <p:spPr>
          <a:xfrm>
            <a:off x="6035040" y="3187440"/>
            <a:ext cx="484200" cy="560520"/>
          </a:xfrm>
          <a:prstGeom prst="rect">
            <a:avLst/>
          </a:prstGeom>
          <a:ln>
            <a:noFill/>
          </a:ln>
        </p:spPr>
      </p:pic>
      <p:pic>
        <p:nvPicPr>
          <p:cNvPr id="142" name="" descr=""/>
          <p:cNvPicPr/>
          <p:nvPr/>
        </p:nvPicPr>
        <p:blipFill>
          <a:blip r:embed="rId16"/>
          <a:stretch/>
        </p:blipFill>
        <p:spPr>
          <a:xfrm>
            <a:off x="3931920" y="4548960"/>
            <a:ext cx="551160" cy="389160"/>
          </a:xfrm>
          <a:prstGeom prst="rect">
            <a:avLst/>
          </a:prstGeom>
          <a:ln>
            <a:noFill/>
          </a:ln>
        </p:spPr>
      </p:pic>
      <p:pic>
        <p:nvPicPr>
          <p:cNvPr id="143" name="" descr=""/>
          <p:cNvPicPr/>
          <p:nvPr/>
        </p:nvPicPr>
        <p:blipFill>
          <a:blip r:embed="rId17"/>
          <a:stretch/>
        </p:blipFill>
        <p:spPr>
          <a:xfrm>
            <a:off x="4754880" y="4515120"/>
            <a:ext cx="588960" cy="513000"/>
          </a:xfrm>
          <a:prstGeom prst="rect">
            <a:avLst/>
          </a:prstGeom>
          <a:ln>
            <a:noFill/>
          </a:ln>
        </p:spPr>
      </p:pic>
      <p:pic>
        <p:nvPicPr>
          <p:cNvPr id="144" name="" descr=""/>
          <p:cNvPicPr/>
          <p:nvPr/>
        </p:nvPicPr>
        <p:blipFill>
          <a:blip r:embed="rId18"/>
          <a:stretch/>
        </p:blipFill>
        <p:spPr>
          <a:xfrm>
            <a:off x="6772680" y="3657600"/>
            <a:ext cx="541440" cy="493920"/>
          </a:xfrm>
          <a:prstGeom prst="rect">
            <a:avLst/>
          </a:prstGeom>
          <a:ln>
            <a:noFill/>
          </a:ln>
        </p:spPr>
      </p:pic>
      <p:pic>
        <p:nvPicPr>
          <p:cNvPr id="145" name="" descr=""/>
          <p:cNvPicPr/>
          <p:nvPr/>
        </p:nvPicPr>
        <p:blipFill>
          <a:blip r:embed="rId19"/>
          <a:stretch/>
        </p:blipFill>
        <p:spPr>
          <a:xfrm>
            <a:off x="7498080" y="3657600"/>
            <a:ext cx="532080" cy="541440"/>
          </a:xfrm>
          <a:prstGeom prst="rect">
            <a:avLst/>
          </a:prstGeom>
          <a:ln>
            <a:noFill/>
          </a:ln>
        </p:spPr>
      </p:pic>
      <p:pic>
        <p:nvPicPr>
          <p:cNvPr id="146" name="" descr=""/>
          <p:cNvPicPr/>
          <p:nvPr/>
        </p:nvPicPr>
        <p:blipFill>
          <a:blip r:embed="rId20"/>
          <a:stretch/>
        </p:blipFill>
        <p:spPr>
          <a:xfrm>
            <a:off x="5228280" y="4183560"/>
            <a:ext cx="348480" cy="387360"/>
          </a:xfrm>
          <a:prstGeom prst="rect">
            <a:avLst/>
          </a:prstGeom>
          <a:ln>
            <a:noFill/>
          </a:ln>
        </p:spPr>
      </p:pic>
      <p:pic>
        <p:nvPicPr>
          <p:cNvPr id="147" name="" descr=""/>
          <p:cNvPicPr/>
          <p:nvPr/>
        </p:nvPicPr>
        <p:blipFill>
          <a:blip r:embed="rId21"/>
          <a:stretch/>
        </p:blipFill>
        <p:spPr>
          <a:xfrm>
            <a:off x="4174200" y="4092120"/>
            <a:ext cx="579600" cy="455760"/>
          </a:xfrm>
          <a:prstGeom prst="rect">
            <a:avLst/>
          </a:prstGeom>
          <a:ln>
            <a:noFill/>
          </a:ln>
        </p:spPr>
      </p:pic>
      <p:pic>
        <p:nvPicPr>
          <p:cNvPr id="148" name="" descr=""/>
          <p:cNvPicPr/>
          <p:nvPr/>
        </p:nvPicPr>
        <p:blipFill>
          <a:blip r:embed="rId22"/>
          <a:stretch/>
        </p:blipFill>
        <p:spPr>
          <a:xfrm>
            <a:off x="5669280" y="4480560"/>
            <a:ext cx="551160" cy="503280"/>
          </a:xfrm>
          <a:prstGeom prst="rect">
            <a:avLst/>
          </a:prstGeom>
          <a:ln>
            <a:noFill/>
          </a:ln>
        </p:spPr>
      </p:pic>
      <p:pic>
        <p:nvPicPr>
          <p:cNvPr id="149" name="" descr=""/>
          <p:cNvPicPr/>
          <p:nvPr/>
        </p:nvPicPr>
        <p:blipFill>
          <a:blip r:embed="rId23"/>
          <a:stretch/>
        </p:blipFill>
        <p:spPr>
          <a:xfrm>
            <a:off x="3345120" y="5290560"/>
            <a:ext cx="493920" cy="560520"/>
          </a:xfrm>
          <a:prstGeom prst="rect">
            <a:avLst/>
          </a:prstGeom>
          <a:ln>
            <a:noFill/>
          </a:ln>
        </p:spPr>
      </p:pic>
      <p:pic>
        <p:nvPicPr>
          <p:cNvPr id="150" name="" descr=""/>
          <p:cNvPicPr/>
          <p:nvPr/>
        </p:nvPicPr>
        <p:blipFill>
          <a:blip r:embed="rId24"/>
          <a:stretch/>
        </p:blipFill>
        <p:spPr>
          <a:xfrm>
            <a:off x="8822520" y="1680480"/>
            <a:ext cx="503280" cy="51300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APRS ON THE WEB</a:t>
            </a:r>
            <a:endParaRPr b="0" lang="en-US" sz="1800" spc="-1" strike="noStrike">
              <a:solidFill>
                <a:srgbClr val="000000"/>
              </a:solidFill>
              <a:uFill>
                <a:solidFill>
                  <a:srgbClr val="ffffff"/>
                </a:solidFill>
              </a:uFill>
              <a:latin typeface="Arial"/>
            </a:endParaRPr>
          </a:p>
        </p:txBody>
      </p:sp>
      <p:sp>
        <p:nvSpPr>
          <p:cNvPr id="152"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 </a:t>
            </a:r>
            <a:r>
              <a:rPr b="0" lang="en-US" sz="2000" spc="-1" strike="noStrike" u="sng">
                <a:solidFill>
                  <a:srgbClr val="0000ff"/>
                </a:solidFill>
                <a:uFill>
                  <a:solidFill>
                    <a:srgbClr val="ffffff"/>
                  </a:solidFill>
                </a:uFill>
                <a:latin typeface="Arial"/>
                <a:ea typeface="DejaVu Sans"/>
                <a:hlinkClick r:id="rId1"/>
              </a:rPr>
              <a:t>http://www.aprs.org/</a:t>
            </a:r>
            <a:r>
              <a:rPr b="0" lang="en-US" sz="2000" spc="-1" strike="noStrike">
                <a:solidFill>
                  <a:srgbClr val="000000"/>
                </a:solidFill>
                <a:uFill>
                  <a:solidFill>
                    <a:srgbClr val="ffffff"/>
                  </a:solidFill>
                </a:uFill>
                <a:latin typeface="Arial"/>
                <a:ea typeface="DejaVu Sans"/>
              </a:rPr>
              <a:t> Bob Bruninga's (WB4APR) Site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u="sng">
                <a:solidFill>
                  <a:srgbClr val="0000ff"/>
                </a:solidFill>
                <a:uFill>
                  <a:solidFill>
                    <a:srgbClr val="ffffff"/>
                  </a:solidFill>
                </a:uFill>
                <a:latin typeface="Arial"/>
                <a:ea typeface="DejaVu Sans"/>
                <a:hlinkClick r:id="rId2"/>
              </a:rPr>
              <a:t>http://www.aprs.org/APRS-docs/ARTICLES.TXT</a:t>
            </a:r>
            <a:r>
              <a:rPr b="0" lang="en-US" sz="2200" spc="-1" strike="noStrike">
                <a:solidFill>
                  <a:srgbClr val="000000"/>
                </a:solidFill>
                <a:uFill>
                  <a:solidFill>
                    <a:srgbClr val="ffffff"/>
                  </a:solidFill>
                </a:uFill>
                <a:latin typeface="Arial"/>
                <a:ea typeface="DejaVu Sans"/>
              </a:rPr>
              <a:t>        History of APRS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u="sng">
                <a:solidFill>
                  <a:srgbClr val="0000ff"/>
                </a:solidFill>
                <a:uFill>
                  <a:solidFill>
                    <a:srgbClr val="ffffff"/>
                  </a:solidFill>
                </a:uFill>
                <a:latin typeface="Arial"/>
                <a:ea typeface="DejaVu Sans"/>
                <a:hlinkClick r:id="rId3"/>
              </a:rPr>
              <a:t>https://en.wikipedia.org/wiki/Automatic_Packet_Reporting_System</a:t>
            </a:r>
            <a:r>
              <a:rPr b="0" lang="en-US" sz="2200" spc="-1" strike="noStrike">
                <a:solidFill>
                  <a:srgbClr val="000000"/>
                </a:solidFill>
                <a:uFill>
                  <a:solidFill>
                    <a:srgbClr val="ffffff"/>
                  </a:solidFill>
                </a:uFill>
                <a:latin typeface="Arial"/>
                <a:ea typeface="DejaVu Sans"/>
              </a:rPr>
              <a:t> Wikipedia</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u="sng">
                <a:solidFill>
                  <a:srgbClr val="0000ff"/>
                </a:solidFill>
                <a:uFill>
                  <a:solidFill>
                    <a:srgbClr val="ffffff"/>
                  </a:solidFill>
                </a:uFill>
                <a:latin typeface="Arial"/>
                <a:ea typeface="DejaVu Sans"/>
                <a:hlinkClick r:id="rId4"/>
              </a:rPr>
              <a:t>http://info.aprs.net/index.php?title=Main_Page</a:t>
            </a:r>
            <a:r>
              <a:rPr b="0" lang="en-US" sz="2200" spc="-1" strike="noStrike">
                <a:solidFill>
                  <a:srgbClr val="000000"/>
                </a:solidFill>
                <a:uFill>
                  <a:solidFill>
                    <a:srgbClr val="ffffff"/>
                  </a:solidFill>
                </a:uFill>
                <a:latin typeface="Arial"/>
                <a:ea typeface="DejaVu Sans"/>
              </a:rPr>
              <a:t> APRS Wiki</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u="sng">
                <a:solidFill>
                  <a:srgbClr val="0000ff"/>
                </a:solidFill>
                <a:uFill>
                  <a:solidFill>
                    <a:srgbClr val="ffffff"/>
                  </a:solidFill>
                </a:uFill>
                <a:latin typeface="Arial"/>
                <a:ea typeface="DejaVu Sans"/>
                <a:hlinkClick r:id="rId5"/>
              </a:rPr>
              <a:t>http://www.findu.com/</a:t>
            </a:r>
            <a:r>
              <a:rPr b="0" lang="en-US" sz="2200" spc="-1" strike="noStrike">
                <a:solidFill>
                  <a:srgbClr val="000000"/>
                </a:solidFill>
                <a:uFill>
                  <a:solidFill>
                    <a:srgbClr val="ffffff"/>
                  </a:solidFill>
                </a:uFill>
                <a:latin typeface="Arial"/>
                <a:ea typeface="DejaVu Sans"/>
              </a:rPr>
              <a:t>   Find-U</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200" spc="-1" strike="noStrike" u="sng">
                <a:solidFill>
                  <a:srgbClr val="0000ff"/>
                </a:solidFill>
                <a:uFill>
                  <a:solidFill>
                    <a:srgbClr val="ffffff"/>
                  </a:solidFill>
                </a:uFill>
                <a:latin typeface="Arial"/>
                <a:ea typeface="DejaVu Sans"/>
                <a:hlinkClick r:id="rId6"/>
              </a:rPr>
              <a:t>https://aprs.fi</a:t>
            </a:r>
            <a:r>
              <a:rPr b="0" lang="en-US" sz="2200" spc="-1" strike="noStrike">
                <a:solidFill>
                  <a:srgbClr val="000000"/>
                </a:solidFill>
                <a:uFill>
                  <a:solidFill>
                    <a:srgbClr val="ffffff"/>
                  </a:solidFill>
                </a:uFill>
                <a:latin typeface="Arial"/>
                <a:ea typeface="DejaVu Sans"/>
              </a:rPr>
              <a:t>     APRS FI (AKA Google Maps APRS)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APRS ON THE WEB</a:t>
            </a:r>
            <a:endParaRPr b="0" lang="en-US" sz="1800" spc="-1" strike="noStrike">
              <a:solidFill>
                <a:srgbClr val="000000"/>
              </a:solidFill>
              <a:uFill>
                <a:solidFill>
                  <a:srgbClr val="ffffff"/>
                </a:solidFill>
              </a:uFill>
              <a:latin typeface="Arial"/>
            </a:endParaRPr>
          </a:p>
        </p:txBody>
      </p:sp>
      <p:sp>
        <p:nvSpPr>
          <p:cNvPr id="154"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nSpc>
                <a:spcPct val="100000"/>
              </a:lnSpc>
              <a:buClr>
                <a:srgbClr val="000000"/>
              </a:buClr>
              <a:buSzPct val="45000"/>
              <a:buFont typeface="Wingdings" charset="2"/>
              <a:buChar char=""/>
            </a:pPr>
            <a:r>
              <a:rPr b="0" lang="en-US" sz="2800" spc="-1" strike="noStrike" u="sng">
                <a:solidFill>
                  <a:srgbClr val="0000ff"/>
                </a:solidFill>
                <a:uFill>
                  <a:solidFill>
                    <a:srgbClr val="ffffff"/>
                  </a:solidFill>
                </a:uFill>
                <a:latin typeface="Arial"/>
                <a:ea typeface="DejaVu Sans"/>
                <a:hlinkClick r:id="rId1"/>
              </a:rPr>
              <a:t>http://www.aprs-is.net/clientsoftware.aspx</a:t>
            </a:r>
            <a:r>
              <a:rPr b="0" lang="en-US" sz="2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800" spc="-1" strike="noStrike" u="sng">
                <a:solidFill>
                  <a:srgbClr val="0000ff"/>
                </a:solidFill>
                <a:uFill>
                  <a:solidFill>
                    <a:srgbClr val="ffffff"/>
                  </a:solidFill>
                </a:uFill>
                <a:latin typeface="Arial"/>
                <a:ea typeface="DejaVu Sans"/>
                <a:hlinkClick r:id="rId2"/>
              </a:rPr>
              <a:t>http://info.aprs.net/index.php?title=Software</a:t>
            </a:r>
            <a:r>
              <a:rPr b="0" lang="en-US" sz="2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800" spc="-1" strike="noStrike">
                <a:solidFill>
                  <a:srgbClr val="000000"/>
                </a:solidFill>
                <a:uFill>
                  <a:solidFill>
                    <a:srgbClr val="ffffff"/>
                  </a:solidFill>
                </a:uFill>
                <a:latin typeface="Arial"/>
                <a:ea typeface="DejaVu Sans"/>
              </a:rPr>
              <a:t>Lists of Client Software packages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800" spc="-1" strike="noStrike" u="sng">
                <a:solidFill>
                  <a:srgbClr val="0000ff"/>
                </a:solidFill>
                <a:uFill>
                  <a:solidFill>
                    <a:srgbClr val="ffffff"/>
                  </a:solidFill>
                </a:uFill>
                <a:latin typeface="Arial"/>
                <a:ea typeface="DejaVu Sans"/>
                <a:hlinkClick r:id="rId3"/>
              </a:rPr>
              <a:t>http://aprsisce.wikidot.com/</a:t>
            </a:r>
            <a:r>
              <a:rPr b="0" lang="en-US" sz="2800" spc="-1" strike="noStrike">
                <a:solidFill>
                  <a:srgbClr val="000000"/>
                </a:solidFill>
                <a:uFill>
                  <a:solidFill>
                    <a:srgbClr val="ffffff"/>
                  </a:solidFill>
                </a:uFill>
                <a:latin typeface="Arial"/>
                <a:ea typeface="DejaVu Sans"/>
              </a:rPr>
              <a:t>   APRSISCE/32 (Windows)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800" spc="-1" strike="noStrike" u="sng">
                <a:solidFill>
                  <a:srgbClr val="0000ff"/>
                </a:solidFill>
                <a:uFill>
                  <a:solidFill>
                    <a:srgbClr val="ffffff"/>
                  </a:solidFill>
                </a:uFill>
                <a:latin typeface="Arial"/>
                <a:ea typeface="DejaVu Sans"/>
                <a:hlinkClick r:id="rId4"/>
              </a:rPr>
              <a:t>http://www.ui-view.net/</a:t>
            </a:r>
            <a:r>
              <a:rPr b="0" lang="en-US" sz="2800" spc="-1" strike="noStrike">
                <a:solidFill>
                  <a:srgbClr val="000000"/>
                </a:solidFill>
                <a:uFill>
                  <a:solidFill>
                    <a:srgbClr val="ffffff"/>
                  </a:solidFill>
                </a:uFill>
                <a:latin typeface="Arial"/>
                <a:ea typeface="DejaVu Sans"/>
              </a:rPr>
              <a:t>  UI-View (Windows)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432000" indent="-322560">
              <a:lnSpc>
                <a:spcPct val="100000"/>
              </a:lnSpc>
              <a:buClr>
                <a:srgbClr val="000000"/>
              </a:buClr>
              <a:buSzPct val="45000"/>
              <a:buFont typeface="Wingdings" charset="2"/>
              <a:buChar char=""/>
            </a:pPr>
            <a:r>
              <a:rPr b="0" lang="en-US" sz="2800" spc="-1" strike="noStrike" u="sng">
                <a:solidFill>
                  <a:srgbClr val="0000ff"/>
                </a:solidFill>
                <a:uFill>
                  <a:solidFill>
                    <a:srgbClr val="ffffff"/>
                  </a:solidFill>
                </a:uFill>
                <a:latin typeface="Arial"/>
                <a:ea typeface="DejaVu Sans"/>
                <a:hlinkClick r:id="rId5"/>
              </a:rPr>
              <a:t>http://xastir.org/index.php/Main_Page</a:t>
            </a:r>
            <a:r>
              <a:rPr b="0" lang="en-US" sz="2800" spc="-1" strike="noStrike">
                <a:solidFill>
                  <a:srgbClr val="000000"/>
                </a:solidFill>
                <a:uFill>
                  <a:solidFill>
                    <a:srgbClr val="ffffff"/>
                  </a:solidFill>
                </a:uFill>
                <a:latin typeface="Arial"/>
                <a:ea typeface="DejaVu Sans"/>
              </a:rPr>
              <a:t>                                       Xastir (Linux), can be run on MAC</a:t>
            </a:r>
            <a:endParaRPr b="0" lang="en-US" sz="1800" spc="-1" strike="noStrike">
              <a:solidFill>
                <a:srgbClr val="000000"/>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Arial"/>
                <a:ea typeface="DejaVu Sans"/>
              </a:rPr>
              <a:t>Questions?</a:t>
            </a:r>
            <a:endParaRPr b="0" lang="en-US" sz="1800" spc="-1" strike="noStrike">
              <a:solidFill>
                <a:srgbClr val="000000"/>
              </a:solidFill>
              <a:uFill>
                <a:solidFill>
                  <a:srgbClr val="ffffff"/>
                </a:solidFill>
              </a:uFill>
              <a:latin typeface="Arial"/>
            </a:endParaRPr>
          </a:p>
        </p:txBody>
      </p:sp>
      <p:sp>
        <p:nvSpPr>
          <p:cNvPr id="156" name="CustomShape 2"/>
          <p:cNvSpPr/>
          <p:nvPr/>
        </p:nvSpPr>
        <p:spPr>
          <a:xfrm>
            <a:off x="873720" y="2318040"/>
            <a:ext cx="9070200" cy="4383000"/>
          </a:xfrm>
          <a:prstGeom prst="rect">
            <a:avLst/>
          </a:prstGeom>
          <a:noFill/>
          <a:ln>
            <a:noFill/>
          </a:ln>
        </p:spPr>
        <p:style>
          <a:lnRef idx="0"/>
          <a:fillRef idx="0"/>
          <a:effectRef idx="0"/>
          <a:fontRef idx="minor"/>
        </p:style>
        <p:txBody>
          <a:bodyPr lIns="0" rIns="0" tIns="0" bIns="0"/>
          <a:p>
            <a:pPr marL="432000" indent="-322560">
              <a:lnSpc>
                <a:spcPct val="100000"/>
              </a:lnSpc>
            </a:pP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pic>
        <p:nvPicPr>
          <p:cNvPr id="157" name="" descr=""/>
          <p:cNvPicPr/>
          <p:nvPr/>
        </p:nvPicPr>
        <p:blipFill>
          <a:blip r:embed="rId1"/>
          <a:stretch/>
        </p:blipFill>
        <p:spPr>
          <a:xfrm>
            <a:off x="2011680" y="2468880"/>
            <a:ext cx="5582160" cy="279036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Arial"/>
                <a:ea typeface="DejaVu Sans"/>
              </a:rPr>
              <a:t>OVERVIEW</a:t>
            </a:r>
            <a:endParaRPr b="0" lang="en-US" sz="1800" spc="-1" strike="noStrike">
              <a:solidFill>
                <a:srgbClr val="000000"/>
              </a:solidFill>
              <a:uFill>
                <a:solidFill>
                  <a:srgbClr val="ffffff"/>
                </a:solidFill>
              </a:uFill>
              <a:latin typeface="Arial"/>
            </a:endParaRPr>
          </a:p>
        </p:txBody>
      </p:sp>
      <p:sp>
        <p:nvSpPr>
          <p:cNvPr id="80"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nchor="ctr"/>
          <a:p>
            <a:pPr algn="ctr">
              <a:lnSpc>
                <a:spcPct val="100000"/>
              </a:lnSpc>
            </a:pPr>
            <a:r>
              <a:rPr b="0" lang="en-US" sz="3200" spc="-1" strike="noStrike">
                <a:solidFill>
                  <a:srgbClr val="000000"/>
                </a:solidFill>
                <a:uFill>
                  <a:solidFill>
                    <a:srgbClr val="ffffff"/>
                  </a:solidFill>
                </a:uFill>
                <a:latin typeface="Arial"/>
                <a:ea typeface="DejaVu Sans"/>
              </a:rPr>
              <a:t> </a:t>
            </a:r>
            <a:r>
              <a:rPr b="0" lang="en-US" sz="3200" spc="-1" strike="noStrike">
                <a:solidFill>
                  <a:srgbClr val="000000"/>
                </a:solidFill>
                <a:uFill>
                  <a:solidFill>
                    <a:srgbClr val="ffffff"/>
                  </a:solidFill>
                </a:uFill>
                <a:latin typeface="Arial"/>
                <a:ea typeface="DejaVu Sans"/>
              </a:rPr>
              <a:t>APRS is a real-time tactical digital communications protocol for exchanging information between a large number of stations covering a large (local) area. </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3200" spc="-1" strike="noStrike">
                <a:solidFill>
                  <a:srgbClr val="000000"/>
                </a:solidFill>
                <a:uFill>
                  <a:solidFill>
                    <a:srgbClr val="ffffff"/>
                  </a:solidFill>
                </a:uFill>
                <a:latin typeface="Arial"/>
                <a:ea typeface="DejaVu Sans"/>
              </a:rPr>
              <a:t>As a multi-user data network, it is quite different from conventional packet radio. APRS is different from regular packet in four ways:</a:t>
            </a:r>
            <a:endParaRPr b="0" lang="en-US"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Arial"/>
                <a:ea typeface="DejaVu Sans"/>
              </a:rPr>
              <a:t>OVERVIEW</a:t>
            </a:r>
            <a:endParaRPr b="0" lang="en-US" sz="1800" spc="-1" strike="noStrike">
              <a:solidFill>
                <a:srgbClr val="000000"/>
              </a:solidFill>
              <a:uFill>
                <a:solidFill>
                  <a:srgbClr val="ffffff"/>
                </a:solidFill>
              </a:uFill>
              <a:latin typeface="Arial"/>
            </a:endParaRPr>
          </a:p>
        </p:txBody>
      </p:sp>
      <p:sp>
        <p:nvSpPr>
          <p:cNvPr id="82"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pPr>
            <a:r>
              <a:rPr b="0" lang="en-US" sz="3200" spc="-1" strike="noStrike">
                <a:solidFill>
                  <a:srgbClr val="000000"/>
                </a:solidFill>
                <a:uFill>
                  <a:solidFill>
                    <a:srgbClr val="ffffff"/>
                  </a:solidFill>
                </a:uFill>
                <a:latin typeface="Arial"/>
                <a:ea typeface="DejaVu Sans"/>
              </a:rPr>
              <a:t>FIRST</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3200" spc="-1" strike="noStrike">
                <a:solidFill>
                  <a:srgbClr val="000000"/>
                </a:solidFill>
                <a:uFill>
                  <a:solidFill>
                    <a:srgbClr val="ffffff"/>
                  </a:solidFill>
                </a:uFill>
                <a:latin typeface="Arial"/>
                <a:ea typeface="DejaVu Sans"/>
              </a:rPr>
              <a:t>By the integration of maps and other data displays to organize and display data. </a:t>
            </a:r>
            <a:endParaRPr b="0" lang="en-US" sz="1800" spc="-1" strike="noStrike">
              <a:solidFill>
                <a:srgbClr val="000000"/>
              </a:solidFill>
              <a:uFill>
                <a:solidFill>
                  <a:srgbClr val="ffffff"/>
                </a:solidFill>
              </a:uFill>
              <a:latin typeface="Arial"/>
            </a:endParaRPr>
          </a:p>
        </p:txBody>
      </p:sp>
      <p:pic>
        <p:nvPicPr>
          <p:cNvPr id="83" name="" descr=""/>
          <p:cNvPicPr/>
          <p:nvPr/>
        </p:nvPicPr>
        <p:blipFill>
          <a:blip r:embed="rId1"/>
          <a:stretch/>
        </p:blipFill>
        <p:spPr>
          <a:xfrm>
            <a:off x="1920240" y="3510360"/>
            <a:ext cx="6229080" cy="36205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Arial"/>
                <a:ea typeface="DejaVu Sans"/>
              </a:rPr>
              <a:t>OVERVIEW</a:t>
            </a:r>
            <a:endParaRPr b="0" lang="en-US" sz="1800" spc="-1" strike="noStrike">
              <a:solidFill>
                <a:srgbClr val="000000"/>
              </a:solidFill>
              <a:uFill>
                <a:solidFill>
                  <a:srgbClr val="ffffff"/>
                </a:solidFill>
              </a:uFill>
              <a:latin typeface="Arial"/>
            </a:endParaRPr>
          </a:p>
        </p:txBody>
      </p:sp>
      <p:sp>
        <p:nvSpPr>
          <p:cNvPr id="85"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pPr>
            <a:r>
              <a:rPr b="0" lang="en-US" sz="3200" spc="-1" strike="noStrike">
                <a:solidFill>
                  <a:srgbClr val="000000"/>
                </a:solidFill>
                <a:uFill>
                  <a:solidFill>
                    <a:srgbClr val="ffffff"/>
                  </a:solidFill>
                </a:uFill>
                <a:latin typeface="Arial"/>
                <a:ea typeface="DejaVu Sans"/>
              </a:rPr>
              <a:t>SECOND</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3200" spc="-1" strike="noStrike">
                <a:solidFill>
                  <a:srgbClr val="000000"/>
                </a:solidFill>
                <a:uFill>
                  <a:solidFill>
                    <a:srgbClr val="ffffff"/>
                  </a:solidFill>
                </a:uFill>
                <a:latin typeface="Arial"/>
                <a:ea typeface="DejaVu Sans"/>
              </a:rPr>
              <a:t>by using a one-to-many protocol to update everyone in real time.</a:t>
            </a:r>
            <a:endParaRPr b="0" lang="en-US" sz="1800" spc="-1" strike="noStrike">
              <a:solidFill>
                <a:srgbClr val="000000"/>
              </a:solidFill>
              <a:uFill>
                <a:solidFill>
                  <a:srgbClr val="ffffff"/>
                </a:solidFill>
              </a:uFill>
              <a:latin typeface="Arial"/>
            </a:endParaRPr>
          </a:p>
        </p:txBody>
      </p:sp>
      <p:pic>
        <p:nvPicPr>
          <p:cNvPr id="86" name="" descr=""/>
          <p:cNvPicPr/>
          <p:nvPr/>
        </p:nvPicPr>
        <p:blipFill>
          <a:blip r:embed="rId1"/>
          <a:stretch/>
        </p:blipFill>
        <p:spPr>
          <a:xfrm>
            <a:off x="2449800" y="4023360"/>
            <a:ext cx="5046840" cy="26085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Arial"/>
                <a:ea typeface="DejaVu Sans"/>
              </a:rPr>
              <a:t>OVERVIEW</a:t>
            </a:r>
            <a:endParaRPr b="0" lang="en-US" sz="1800" spc="-1" strike="noStrike">
              <a:solidFill>
                <a:srgbClr val="000000"/>
              </a:solidFill>
              <a:uFill>
                <a:solidFill>
                  <a:srgbClr val="ffffff"/>
                </a:solidFill>
              </a:uFill>
              <a:latin typeface="Arial"/>
            </a:endParaRPr>
          </a:p>
        </p:txBody>
      </p:sp>
      <p:sp>
        <p:nvSpPr>
          <p:cNvPr id="88"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algn="ctr">
              <a:lnSpc>
                <a:spcPct val="100000"/>
              </a:lnSpc>
            </a:pPr>
            <a:r>
              <a:rPr b="0" lang="en-US" sz="3200" spc="-1" strike="noStrike">
                <a:solidFill>
                  <a:srgbClr val="000000"/>
                </a:solidFill>
                <a:uFill>
                  <a:solidFill>
                    <a:srgbClr val="ffffff"/>
                  </a:solidFill>
                </a:uFill>
                <a:latin typeface="Arial"/>
                <a:ea typeface="DejaVu Sans"/>
              </a:rPr>
              <a:t>THIRD</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3200" spc="-1" strike="noStrike">
                <a:solidFill>
                  <a:srgbClr val="000000"/>
                </a:solidFill>
                <a:uFill>
                  <a:solidFill>
                    <a:srgbClr val="ffffff"/>
                  </a:solidFill>
                </a:uFill>
                <a:latin typeface="Arial"/>
                <a:ea typeface="DejaVu Sans"/>
              </a:rPr>
              <a:t>by using generic digipeating so that prior knowledge of the network is not required. </a:t>
            </a:r>
            <a:endParaRPr b="0" lang="en-US" sz="1800" spc="-1" strike="noStrike">
              <a:solidFill>
                <a:srgbClr val="000000"/>
              </a:solidFill>
              <a:uFill>
                <a:solidFill>
                  <a:srgbClr val="ffffff"/>
                </a:solidFill>
              </a:uFill>
              <a:latin typeface="Arial"/>
            </a:endParaRPr>
          </a:p>
        </p:txBody>
      </p:sp>
      <p:pic>
        <p:nvPicPr>
          <p:cNvPr id="89" name="" descr=""/>
          <p:cNvPicPr/>
          <p:nvPr/>
        </p:nvPicPr>
        <p:blipFill>
          <a:blip r:embed="rId1"/>
          <a:stretch/>
        </p:blipFill>
        <p:spPr>
          <a:xfrm>
            <a:off x="2364120" y="4350960"/>
            <a:ext cx="5132520" cy="277992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365760" y="20088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Arial"/>
                <a:ea typeface="DejaVu Sans"/>
              </a:rPr>
              <a:t>OVERVIEW</a:t>
            </a:r>
            <a:endParaRPr b="0" lang="en-US" sz="1800" spc="-1" strike="noStrike">
              <a:solidFill>
                <a:srgbClr val="000000"/>
              </a:solidFill>
              <a:uFill>
                <a:solidFill>
                  <a:srgbClr val="ffffff"/>
                </a:solidFill>
              </a:uFill>
              <a:latin typeface="Arial"/>
            </a:endParaRPr>
          </a:p>
        </p:txBody>
      </p:sp>
      <p:sp>
        <p:nvSpPr>
          <p:cNvPr id="91"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pPr>
            <a:r>
              <a:rPr b="0" lang="en-US" sz="3200" spc="-1" strike="noStrike">
                <a:solidFill>
                  <a:srgbClr val="000000"/>
                </a:solidFill>
                <a:uFill>
                  <a:solidFill>
                    <a:srgbClr val="ffffff"/>
                  </a:solidFill>
                </a:uFill>
                <a:latin typeface="Arial"/>
                <a:ea typeface="DejaVu Sans"/>
              </a:rPr>
              <a:t>FOURTH</a:t>
            </a:r>
            <a:endParaRPr b="0" lang="en-US" sz="1800" spc="-1" strike="noStrike">
              <a:solidFill>
                <a:srgbClr val="000000"/>
              </a:solidFill>
              <a:uFill>
                <a:solidFill>
                  <a:srgbClr val="ffffff"/>
                </a:solidFill>
              </a:uFill>
              <a:latin typeface="Arial"/>
            </a:endParaRPr>
          </a:p>
          <a:p>
            <a:pPr marL="432000" indent="-322560" algn="ctr">
              <a:lnSpc>
                <a:spcPct val="100000"/>
              </a:lnSpc>
            </a:pPr>
            <a:r>
              <a:rPr b="0" lang="en-US" sz="3200" spc="-1" strike="noStrike">
                <a:solidFill>
                  <a:srgbClr val="000000"/>
                </a:solidFill>
                <a:uFill>
                  <a:solidFill>
                    <a:srgbClr val="ffffff"/>
                  </a:solidFill>
                </a:uFill>
                <a:latin typeface="Arial"/>
                <a:ea typeface="DejaVu Sans"/>
              </a:rPr>
              <a:t>by using a worldwide transparent internet backbone, linking everyone worldwide.</a:t>
            </a:r>
            <a:endParaRPr b="0" lang="en-US" sz="1800" spc="-1" strike="noStrike">
              <a:solidFill>
                <a:srgbClr val="000000"/>
              </a:solidFill>
              <a:uFill>
                <a:solidFill>
                  <a:srgbClr val="ffffff"/>
                </a:solidFill>
              </a:uFill>
              <a:latin typeface="Arial"/>
            </a:endParaRPr>
          </a:p>
        </p:txBody>
      </p:sp>
      <p:pic>
        <p:nvPicPr>
          <p:cNvPr id="92" name="" descr=""/>
          <p:cNvPicPr/>
          <p:nvPr/>
        </p:nvPicPr>
        <p:blipFill>
          <a:blip r:embed="rId1"/>
          <a:stretch/>
        </p:blipFill>
        <p:spPr>
          <a:xfrm>
            <a:off x="2287800" y="3840480"/>
            <a:ext cx="5208840" cy="29131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uFill>
                  <a:solidFill>
                    <a:srgbClr val="ffffff"/>
                  </a:solidFill>
                </a:uFill>
                <a:latin typeface="Arial"/>
                <a:ea typeface="DejaVu Sans"/>
              </a:rPr>
              <a:t>OVERVIEW</a:t>
            </a:r>
            <a:endParaRPr b="0" lang="en-US" sz="1800" spc="-1" strike="noStrike">
              <a:solidFill>
                <a:srgbClr val="000000"/>
              </a:solidFill>
              <a:uFill>
                <a:solidFill>
                  <a:srgbClr val="ffffff"/>
                </a:solidFill>
              </a:uFill>
              <a:latin typeface="Arial"/>
            </a:endParaRPr>
          </a:p>
        </p:txBody>
      </p:sp>
      <p:sp>
        <p:nvSpPr>
          <p:cNvPr id="94"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pic>
        <p:nvPicPr>
          <p:cNvPr id="95" name="" descr=""/>
          <p:cNvPicPr/>
          <p:nvPr/>
        </p:nvPicPr>
        <p:blipFill>
          <a:blip r:embed="rId1"/>
          <a:stretch/>
        </p:blipFill>
        <p:spPr>
          <a:xfrm>
            <a:off x="491040" y="1645920"/>
            <a:ext cx="8469000" cy="53193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504000" y="301320"/>
            <a:ext cx="9070200" cy="1260720"/>
          </a:xfrm>
          <a:prstGeom prst="rect">
            <a:avLst/>
          </a:prstGeom>
          <a:noFill/>
          <a:ln>
            <a:noFill/>
          </a:ln>
        </p:spPr>
        <p:style>
          <a:lnRef idx="0"/>
          <a:fillRef idx="0"/>
          <a:effectRef idx="0"/>
          <a:fontRef idx="minor"/>
        </p:style>
        <p:txBody>
          <a:bodyPr lIns="0" rIns="0" tIns="0" bIns="0" anchor="ctr"/>
          <a:p>
            <a:pPr marL="216000" indent="-214560" algn="ctr">
              <a:lnSpc>
                <a:spcPct val="100000"/>
              </a:lnSpc>
            </a:pPr>
            <a:r>
              <a:rPr b="0" lang="en-US" sz="4400" spc="-1" strike="noStrike">
                <a:solidFill>
                  <a:srgbClr val="000000"/>
                </a:solidFill>
                <a:uFill>
                  <a:solidFill>
                    <a:srgbClr val="ffffff"/>
                  </a:solidFill>
                </a:uFill>
                <a:latin typeface="Arial"/>
                <a:ea typeface="DejaVu Sans"/>
              </a:rPr>
              <a:t>CONCEPT</a:t>
            </a:r>
            <a:endParaRPr b="0" lang="en-US" sz="1800" spc="-1" strike="noStrike">
              <a:solidFill>
                <a:srgbClr val="000000"/>
              </a:solidFill>
              <a:uFill>
                <a:solidFill>
                  <a:srgbClr val="ffffff"/>
                </a:solidFill>
              </a:uFill>
              <a:latin typeface="Arial"/>
            </a:endParaRPr>
          </a:p>
        </p:txBody>
      </p:sp>
      <p:sp>
        <p:nvSpPr>
          <p:cNvPr id="97" name="CustomShape 2"/>
          <p:cNvSpPr/>
          <p:nvPr/>
        </p:nvSpPr>
        <p:spPr>
          <a:xfrm>
            <a:off x="504000" y="1769040"/>
            <a:ext cx="9070200" cy="4383000"/>
          </a:xfrm>
          <a:prstGeom prst="rect">
            <a:avLst/>
          </a:prstGeom>
          <a:noFill/>
          <a:ln>
            <a:noFill/>
          </a:ln>
        </p:spPr>
        <p:style>
          <a:lnRef idx="0"/>
          <a:fillRef idx="0"/>
          <a:effectRef idx="0"/>
          <a:fontRef idx="minor"/>
        </p:style>
        <p:txBody>
          <a:bodyPr lIns="0" rIns="0" tIns="0" bIns="0"/>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The concept, which dates back to the mid 1980's, is that all relevant information is transmitted immediately to everyone in the net and every station captures that information for consistent and standard display to all participants.</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marL="432000" indent="-322560" algn="ctr">
              <a:lnSpc>
                <a:spcPct val="100000"/>
              </a:lnSpc>
              <a:buClr>
                <a:srgbClr val="000000"/>
              </a:buClr>
              <a:buSzPct val="45000"/>
              <a:buFont typeface="Wingdings" charset="2"/>
              <a:buChar char=""/>
            </a:pPr>
            <a:r>
              <a:rPr b="0" lang="en-US" sz="3200" spc="-1" strike="noStrike">
                <a:solidFill>
                  <a:srgbClr val="000000"/>
                </a:solidFill>
                <a:uFill>
                  <a:solidFill>
                    <a:srgbClr val="ffffff"/>
                  </a:solidFill>
                </a:uFill>
                <a:latin typeface="Arial"/>
                <a:ea typeface="DejaVu Sans"/>
              </a:rPr>
              <a:t>Bob Bruninga, WB4APR is commonly known as the “Father of APRS”.</a:t>
            </a:r>
            <a:endParaRPr b="0" lang="en-US"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146</TotalTime>
  <Application>LibreOffice/5.2.3.1$Windows_X86_64 LibreOffice_project/01ec8f357e651ca9656837b783cf7e6a32ee4d92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2018-04-21T14:12:31Z</dcterms:created>
  <dc:creator/>
  <dc:description/>
  <dc:language>en-US</dc:language>
  <cp:lastModifiedBy/>
  <dcterms:modified xsi:type="dcterms:W3CDTF">2018-04-22T17:28:18Z</dcterms:modified>
  <cp:revision>66</cp:revision>
  <dc:subject/>
  <dc:title/>
</cp:coreProperties>
</file>